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trictFirstAndLastChars="0" saveSubsetFonts="1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58" r:id="rId5"/>
  </p:sldIdLst>
  <p:sldSz cx="10080625" cy="7559675"/>
  <p:notesSz cx="7772400" cy="100584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432" autoAdjust="0"/>
  </p:normalViewPr>
  <p:slideViewPr>
    <p:cSldViewPr>
      <p:cViewPr varScale="1">
        <p:scale>
          <a:sx n="55" d="100"/>
          <a:sy n="55" d="100"/>
        </p:scale>
        <p:origin x="-1044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Relationships xmlns="http://schemas.openxmlformats.org/package/2006/relationships"><Relationship Id="rId6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9" Type="http://schemas.openxmlformats.org/officeDocument/2006/relationships/theme" Target="theme/theme1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/Relationships>

</file>

<file path=ppt/notesMasters/_rels/notesMaster1.xml.rels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587500" y="1006475"/>
            <a:ext cx="4595813" cy="3448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85863" y="4787900"/>
            <a:ext cx="5407025" cy="382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Relationships xmlns="http://schemas.openxmlformats.org/package/2006/relationships"><Relationship Id="rId1" Type="http://schemas.openxmlformats.org/officeDocument/2006/relationships/notesMaster" Target="../notesMasters/notesMaster1.xml"/><Relationship Id="rId3" Type="http://schemas.openxmlformats.org/officeDocument/2006/relationships/slide" Target="../slides/slide2.xml"/></Relationships>

</file>

<file path=ppt/notesSlides/_rels/notesSlide3.xml.rels><Relationships xmlns="http://schemas.openxmlformats.org/package/2006/relationships"><Relationship Id="rId1" Type="http://schemas.openxmlformats.org/officeDocument/2006/relationships/notesMaster" Target="../notesMasters/notesMaster1.xml"/><Relationship Id="rId4" Type="http://schemas.openxmlformats.org/officeDocument/2006/relationships/slide" Target="../slides/slide3.xml"/></Relationships>

</file>

<file path=ppt/notesSlides/_rels/notesSlide4.xml.rels><Relationships xmlns="http://schemas.openxmlformats.org/package/2006/relationships"><Relationship Id="rId1" Type="http://schemas.openxmlformats.org/officeDocument/2006/relationships/notesMaster" Target="../notesMasters/notesMaster1.xml"/><Relationship Id="rId5" Type="http://schemas.openxmlformats.org/officeDocument/2006/relationships/slide" Target="../slides/slide4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587500" y="1006475"/>
            <a:ext cx="4595813" cy="3448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85863" y="4787900"/>
            <a:ext cx="5407025" cy="38274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587500" y="1006475"/>
            <a:ext cx="4595813" cy="3448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85863" y="4787900"/>
            <a:ext cx="5407025" cy="38274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587500" y="1006475"/>
            <a:ext cx="4595813" cy="3448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85863" y="4787900"/>
            <a:ext cx="5407025" cy="38274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15900" indent="-215900" eaLnBrk="1">
              <a:lnSpc>
                <a:spcPct val="97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mtClean="0">
                <a:latin typeface="Arial" charset="0"/>
                <a:ea typeface="Arial" charset="0"/>
                <a:cs typeface="Arial" charset="0"/>
              </a:rPr>
              <a:t>Figure 1 Steps in Conducting a Vulnerability and Adaptation Assessment.</a:t>
            </a:r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587500" y="1006475"/>
            <a:ext cx="4595813" cy="3448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85863" y="4787900"/>
            <a:ext cx="5407025" cy="38274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15900" indent="-215900" eaLnBrk="1">
              <a:lnSpc>
                <a:spcPct val="97000"/>
              </a:lnSpc>
              <a:spcBef>
                <a:spcPct val="0"/>
              </a:spcBef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mtClean="0">
                <a:latin typeface="Arial" charset="0"/>
                <a:ea typeface="Arial" charset="0"/>
                <a:cs typeface="Arial" charset="0"/>
              </a:rPr>
              <a:t>Figure 2 Ten Components Comprising the World Health Organization Operational Framework for Building Climate Resilient Health Systems (Outer Ring), with Linkages to the Building Blocks of Health Systems.</a:t>
            </a:r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9775" y="2101850"/>
            <a:ext cx="4225925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100" y="2101850"/>
            <a:ext cx="4227513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4550" y="627063"/>
            <a:ext cx="2151063" cy="6235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9775" y="627063"/>
            <a:ext cx="6302375" cy="6235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39775" y="627063"/>
            <a:ext cx="8605838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9775" y="2101850"/>
            <a:ext cx="8605838" cy="476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2800" b="1">
          <a:solidFill>
            <a:srgbClr val="FFFFFF"/>
          </a:solidFill>
          <a:latin typeface="+mj-lt"/>
          <a:ea typeface="+mj-ea"/>
          <a:cs typeface="+mj-cs"/>
        </a:defRPr>
      </a:lvl1pPr>
      <a:lvl2pPr marL="4318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2pPr>
      <a:lvl3pPr marL="6477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3pPr>
      <a:lvl4pPr marL="8636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4pPr>
      <a:lvl5pPr marL="10795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5pPr>
      <a:lvl6pPr marL="15367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6pPr>
      <a:lvl7pPr marL="19939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7pPr>
      <a:lvl8pPr marL="24511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8pPr>
      <a:lvl9pPr marL="29083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9pPr>
    </p:titleStyle>
    <p:bodyStyle>
      <a:lvl1pPr marL="431800" indent="-323850" algn="l" defTabSz="457200" rtl="0" fontAlgn="base" hangingPunct="0">
        <a:lnSpc>
          <a:spcPct val="97000"/>
        </a:lnSpc>
        <a:spcBef>
          <a:spcPct val="0"/>
        </a:spcBef>
        <a:spcAft>
          <a:spcPts val="888"/>
        </a:spcAft>
        <a:buClr>
          <a:srgbClr val="FFFFFF"/>
        </a:buClr>
        <a:buSzPct val="100000"/>
        <a:buFont typeface="Arial" charset="0"/>
        <a:buChar char="•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863600" indent="-287338" algn="l" defTabSz="457200" rtl="0" fontAlgn="base" hangingPunct="0">
        <a:lnSpc>
          <a:spcPct val="97000"/>
        </a:lnSpc>
        <a:spcBef>
          <a:spcPct val="0"/>
        </a:spcBef>
        <a:spcAft>
          <a:spcPts val="1138"/>
        </a:spcAft>
        <a:buClr>
          <a:srgbClr val="FFFFFF"/>
        </a:buClr>
        <a:buSzPct val="75000"/>
        <a:buFont typeface="StarSymbol" charset="0"/>
        <a:buChar char="–"/>
        <a:defRPr sz="2600">
          <a:solidFill>
            <a:srgbClr val="FFFFFF"/>
          </a:solidFill>
          <a:latin typeface="+mn-lt"/>
          <a:ea typeface="+mn-ea"/>
          <a:cs typeface="+mn-cs"/>
        </a:defRPr>
      </a:lvl2pPr>
      <a:lvl3pPr marL="1295400" indent="-215900" algn="l" defTabSz="457200" rtl="0" fontAlgn="base" hangingPunct="0">
        <a:lnSpc>
          <a:spcPct val="97000"/>
        </a:lnSpc>
        <a:spcBef>
          <a:spcPct val="0"/>
        </a:spcBef>
        <a:spcAft>
          <a:spcPts val="850"/>
        </a:spcAft>
        <a:buClr>
          <a:srgbClr val="FFFFFF"/>
        </a:buClr>
        <a:buSzPct val="45000"/>
        <a:buFont typeface="StarSymbol" charset="0"/>
        <a:buChar char="●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727200" indent="-215900" algn="l" defTabSz="457200" rtl="0" fontAlgn="base" hangingPunct="0">
        <a:lnSpc>
          <a:spcPct val="97000"/>
        </a:lnSpc>
        <a:spcBef>
          <a:spcPct val="0"/>
        </a:spcBef>
        <a:spcAft>
          <a:spcPts val="575"/>
        </a:spcAft>
        <a:buClr>
          <a:srgbClr val="FFFFFF"/>
        </a:buClr>
        <a:buSzPct val="75000"/>
        <a:buFont typeface="StarSymbol" charset="0"/>
        <a:buChar char="–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159000" indent="-215900" algn="l" defTabSz="457200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StarSymbol" charset="0"/>
        <a:buChar char="●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616200" indent="-215900" algn="l" defTabSz="457200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StarSymbol" charset="0"/>
        <a:buChar char="●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3073400" indent="-215900" algn="l" defTabSz="457200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StarSymbol" charset="0"/>
        <a:buChar char="●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530600" indent="-215900" algn="l" defTabSz="457200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StarSymbol" charset="0"/>
        <a:buChar char="●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987800" indent="-215900" algn="l" defTabSz="457200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StarSymbol" charset="0"/>
        <a:buChar char="●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temp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39775" y="627063"/>
            <a:ext cx="8605838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9775" y="2101850"/>
            <a:ext cx="8605838" cy="476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2800" b="1">
          <a:solidFill>
            <a:srgbClr val="FFFFFF"/>
          </a:solidFill>
          <a:latin typeface="+mj-lt"/>
          <a:ea typeface="+mj-ea"/>
          <a:cs typeface="+mj-cs"/>
        </a:defRPr>
      </a:lvl1pPr>
      <a:lvl2pPr marL="4318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2pPr>
      <a:lvl3pPr marL="6477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3pPr>
      <a:lvl4pPr marL="8636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4pPr>
      <a:lvl5pPr marL="10795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5pPr>
      <a:lvl6pPr marL="15367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6pPr>
      <a:lvl7pPr marL="19939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7pPr>
      <a:lvl8pPr marL="24511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8pPr>
      <a:lvl9pPr marL="2908300" indent="-215900" algn="l" defTabSz="457200" rtl="0" fontAlgn="base" hangingPunct="0">
        <a:spcBef>
          <a:spcPct val="0"/>
        </a:spcBef>
        <a:spcAft>
          <a:spcPct val="0"/>
        </a:spcAft>
        <a:buClr>
          <a:srgbClr val="FFFFFF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6" charset="0"/>
          <a:ea typeface="Times New Roman" charset="0"/>
          <a:cs typeface="Times New Roman" charset="0"/>
        </a:defRPr>
      </a:lvl9pPr>
    </p:titleStyle>
    <p:bodyStyle>
      <a:lvl1pPr marL="431800" indent="-323850" algn="l" defTabSz="457200" rtl="0" fontAlgn="base" hangingPunct="0">
        <a:lnSpc>
          <a:spcPct val="97000"/>
        </a:lnSpc>
        <a:spcBef>
          <a:spcPct val="0"/>
        </a:spcBef>
        <a:spcAft>
          <a:spcPts val="888"/>
        </a:spcAft>
        <a:buClr>
          <a:srgbClr val="FFFFFF"/>
        </a:buClr>
        <a:buSzPct val="100000"/>
        <a:buFont typeface="Arial" charset="0"/>
        <a:buChar char="•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863600" indent="-287338" algn="l" defTabSz="457200" rtl="0" fontAlgn="base" hangingPunct="0">
        <a:lnSpc>
          <a:spcPct val="97000"/>
        </a:lnSpc>
        <a:spcBef>
          <a:spcPct val="0"/>
        </a:spcBef>
        <a:spcAft>
          <a:spcPts val="1138"/>
        </a:spcAft>
        <a:buClr>
          <a:srgbClr val="FFFFFF"/>
        </a:buClr>
        <a:buSzPct val="75000"/>
        <a:buFont typeface="StarSymbol" charset="0"/>
        <a:buChar char="–"/>
        <a:defRPr sz="2600">
          <a:solidFill>
            <a:srgbClr val="FFFFFF"/>
          </a:solidFill>
          <a:latin typeface="+mn-lt"/>
          <a:ea typeface="+mn-ea"/>
          <a:cs typeface="+mn-cs"/>
        </a:defRPr>
      </a:lvl2pPr>
      <a:lvl3pPr marL="1295400" indent="-215900" algn="l" defTabSz="457200" rtl="0" fontAlgn="base" hangingPunct="0">
        <a:lnSpc>
          <a:spcPct val="97000"/>
        </a:lnSpc>
        <a:spcBef>
          <a:spcPct val="0"/>
        </a:spcBef>
        <a:spcAft>
          <a:spcPts val="850"/>
        </a:spcAft>
        <a:buClr>
          <a:srgbClr val="FFFFFF"/>
        </a:buClr>
        <a:buSzPct val="45000"/>
        <a:buFont typeface="StarSymbol" charset="0"/>
        <a:buChar char="●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727200" indent="-215900" algn="l" defTabSz="457200" rtl="0" fontAlgn="base" hangingPunct="0">
        <a:lnSpc>
          <a:spcPct val="97000"/>
        </a:lnSpc>
        <a:spcBef>
          <a:spcPct val="0"/>
        </a:spcBef>
        <a:spcAft>
          <a:spcPts val="575"/>
        </a:spcAft>
        <a:buClr>
          <a:srgbClr val="FFFFFF"/>
        </a:buClr>
        <a:buSzPct val="75000"/>
        <a:buFont typeface="StarSymbol" charset="0"/>
        <a:buChar char="–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159000" indent="-215900" algn="l" defTabSz="457200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StarSymbol" charset="0"/>
        <a:buChar char="●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616200" indent="-215900" algn="l" defTabSz="457200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StarSymbol" charset="0"/>
        <a:buChar char="●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3073400" indent="-215900" algn="l" defTabSz="457200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StarSymbol" charset="0"/>
        <a:buChar char="●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530600" indent="-215900" algn="l" defTabSz="457200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StarSymbol" charset="0"/>
        <a:buChar char="●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987800" indent="-215900" algn="l" defTabSz="457200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StarSymbol" charset="0"/>
        <a:buChar char="●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notesSlide" Target="../notesSlides/notesSlide2.xml"/></Relationships>

</file>

<file path=ppt/slides/_rels/slide3.xml.rels><Relationships xmlns="http://schemas.openxmlformats.org/package/2006/relationships"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iff"/><Relationship Id="rId7" Type="http://schemas.openxmlformats.org/officeDocument/2006/relationships/notesSlide" Target="../notesSlides/notesSlide3.xml"/></Relationships>

</file>

<file path=ppt/slides/_rels/slide4.xml.rels>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iff"/><Relationship Id="rId8" Type="http://schemas.openxmlformats.org/officeDocument/2006/relationships/notesSlide" Target="../notesSlides/notesSlide4.xml"/></Relationships>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739775" y="631825"/>
            <a:ext cx="860425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1800" b="1" dirty="0" smtClean="0">
                <a:solidFill>
                  <a:srgbClr val="FF0000"/>
                </a:solidFill>
                <a:latin typeface="Arial" charset="0"/>
              </a:rPr>
              <a:t>Review Article: Fossil-Fuel Pollution and Climate Change Series</a:t>
            </a:r>
            <a:r>
              <a:rPr lang="en-GB" sz="2800" b="1" dirty="0" smtClean="0">
                <a:solidFill>
                  <a:srgbClr val="FFFFFF"/>
                </a:solidFill>
                <a:latin typeface="Arial" charset="0"/>
              </a:rPr>
              <a:t> </a:t>
            </a:r>
            <a:br>
              <a:rPr lang="en-GB" sz="2800" b="1" dirty="0">
                <a:solidFill>
                  <a:srgbClr val="FFFFFF"/>
                </a:solidFill>
                <a:latin typeface="Arial" charset="0"/>
              </a:rPr>
            </a:br>
            <a:r>
              <a:rPr lang="en-GB" sz="2800" b="1" dirty="0" smtClean="0">
                <a:solidFill>
                  <a:srgbClr val="FFFFFF"/>
                </a:solidFill>
                <a:latin typeface="Arial" charset="0"/>
              </a:rPr>
              <a:t>Methods for Quantifying, Projecting, and Managing the Health Risks of Climate Change</a:t>
            </a:r>
            <a:endParaRPr lang="en-GB" sz="28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739775" y="2259013"/>
            <a:ext cx="8604250" cy="302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1800" dirty="0" err="1" smtClean="0">
                <a:solidFill>
                  <a:srgbClr val="FFFFFF"/>
                </a:solidFill>
                <a:latin typeface="Arial" charset="0"/>
              </a:rPr>
              <a:t>Kristie L. Ebi, Ph.D., M.P.H.</a:t>
            </a:r>
            <a:endParaRPr lang="en-GB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738188" y="5641975"/>
            <a:ext cx="8604250" cy="26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1800" dirty="0" smtClean="0">
                <a:solidFill>
                  <a:srgbClr val="FFFFFF"/>
                </a:solidFill>
                <a:latin typeface="Arial" charset="0"/>
              </a:rPr>
              <a:t>NEJM Evid</a:t>
            </a:r>
            <a:endParaRPr lang="en-GB" sz="1800" dirty="0">
              <a:solidFill>
                <a:srgbClr val="FFFFFF"/>
              </a:solidFill>
              <a:latin typeface="Arial" charset="0"/>
            </a:endParaRPr>
          </a:p>
          <a:p>
            <a:pPr algn="ctr"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1800" dirty="0" smtClean="0">
                <a:solidFill>
                  <a:srgbClr val="FFFFFF"/>
                </a:solidFill>
                <a:latin typeface="Arial" charset="0"/>
              </a:rPr>
              <a:t>Volume 1(8):EVIDra2200002</a:t>
            </a:r>
            <a:endParaRPr lang="en-GB" sz="1800" dirty="0">
              <a:solidFill>
                <a:srgbClr val="FFFFFF"/>
              </a:solidFill>
              <a:latin typeface="Arial" charset="0"/>
            </a:endParaRPr>
          </a:p>
          <a:p>
            <a:pPr algn="ctr"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1800" dirty="0" smtClean="0">
                <a:solidFill>
                  <a:srgbClr val="FFFFFF"/>
                </a:solidFill>
                <a:latin typeface="Arial" charset="0"/>
              </a:rPr>
              <a:t>July 26, 2022</a:t>
            </a:r>
            <a:endParaRPr lang="en-GB" sz="1800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0456" y="6601968"/>
            <a:ext cx="1856232" cy="941832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739775" y="787983"/>
            <a:ext cx="8604250" cy="417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2800" b="1" smtClean="0">
                <a:solidFill>
                  <a:srgbClr val="FFFFFF"/>
                </a:solidFill>
                <a:latin typeface="Arial" charset="0"/>
              </a:rPr>
              <a:t>Summary</a:t>
            </a:r>
            <a:endParaRPr lang="en-GB" sz="28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/>
          </p:nvPr>
        </p:nvSpPr>
        <p:spPr>
          <a:xfrm>
            <a:off x="739775" y="1549400"/>
            <a:ext cx="8607425" cy="5241925"/>
          </a:xfrm>
          <a:ln/>
        </p:spPr>
        <p:txBody>
          <a:bodyPr anchor="t"/>
          <a:lstStyle/>
          <a:p>
            <a:pPr marL="431800" indent="-323850" algn="l">
              <a:lnSpc>
                <a:spcPct val="92000"/>
              </a:lnSpc>
              <a:spcAft>
                <a:spcPts val="888"/>
              </a:spcAft>
              <a:buSzPct val="100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2000" b="0" dirty="0" smtClean="0">
                <a:latin typeface="Arial" charset="0"/>
              </a:rPr>
              <a:t>A rapidly increasing literature base is quantifying associations between climate change and health outcomes.</a:t>
            </a:r>
            <a:endParaRPr lang="en-GB" sz="2000" b="0" dirty="0">
              <a:latin typeface="Arial" charset="0"/>
            </a:endParaRPr>
          </a:p>
          <a:p>
            <a:pPr marL="431800" indent="-323850" algn="l">
              <a:lnSpc>
                <a:spcPct val="92000"/>
              </a:lnSpc>
              <a:spcAft>
                <a:spcPts val="888"/>
              </a:spcAft>
              <a:buSzPct val="100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2000" b="0" dirty="0" smtClean="0">
                <a:latin typeface="Arial" charset="0"/>
              </a:rPr>
              <a:t>Here, Ebi reviews methods for quantifying, projecting, and managing the health risks of climate change.</a:t>
            </a:r>
            <a:endParaRPr lang="en-GB" sz="2000" b="0" dirty="0">
              <a:latin typeface="Arial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0456" y="6601968"/>
            <a:ext cx="1856232" cy="941832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358775" y="420688"/>
            <a:ext cx="9364663" cy="23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1600" b="1" dirty="0" err="1" smtClean="0">
                <a:solidFill>
                  <a:srgbClr val="FFFFFF"/>
                </a:solidFill>
                <a:latin typeface="Arial" charset="0"/>
              </a:rPr>
              <a:t>Steps in Conducting a Vulnerability and Adaptation Assessment.</a:t>
            </a:r>
            <a:endParaRPr lang="en-GB" sz="1600" b="1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0456" y="6601968"/>
            <a:ext cx="1856232" cy="941832"/>
          </a:xfrm>
          <a:prstGeom prst="rect">
            <a:avLst/>
          </a:prstGeom>
          <a:noFill/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71500" y="6583363"/>
            <a:ext cx="8915400" cy="17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sz="1200" b="1" smtClean="0">
                <a:solidFill>
                  <a:srgbClr val="FFFFFF"/>
                </a:solidFill>
                <a:latin typeface="Arial" charset="0"/>
              </a:rPr>
              <a:t>Ebi KL. NEJM Evid2022;1:EVIDra2200002</a:t>
            </a:r>
            <a:endParaRPr lang="en-GB" sz="1200" b="1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6" name="Picture 5" descr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" y="1669334"/>
            <a:ext cx="8915400" cy="42051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358775" y="420688"/>
            <a:ext cx="9364663" cy="23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1600" b="1" dirty="0" err="1" smtClean="0">
                <a:solidFill>
                  <a:srgbClr val="FFFFFF"/>
                </a:solidFill>
                <a:latin typeface="Arial" charset="0"/>
              </a:rPr>
              <a:t>Ten Components Comprising the World Health Organization Operational Framework for Building Climate Resilient Health Systems (Outer Ring), with Linkages to the Building Blocks of Health Systems.</a:t>
            </a:r>
            <a:endParaRPr lang="en-GB" sz="1600" b="1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0456" y="6601968"/>
            <a:ext cx="1856232" cy="941832"/>
          </a:xfrm>
          <a:prstGeom prst="rect">
            <a:avLst/>
          </a:prstGeom>
          <a:noFill/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310120" y="6583363"/>
            <a:ext cx="5438161" cy="17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sz="1200" b="1" smtClean="0">
                <a:solidFill>
                  <a:srgbClr val="FFFFFF"/>
                </a:solidFill>
                <a:latin typeface="Arial" charset="0"/>
              </a:rPr>
              <a:t>Ebi KL. NEJM Evid2022;1:EVIDra2200002</a:t>
            </a:r>
            <a:endParaRPr lang="en-GB" sz="1200" b="1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6" name="Picture 5" descr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10120" y="1028700"/>
            <a:ext cx="5438161" cy="54864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Times New Roman"/>
        <a:cs typeface="Times New Roman"/>
      </a:majorFont>
      <a:minorFont>
        <a:latin typeface="Times New Roman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T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Times New Roman"/>
        <a:cs typeface="Times New Roman"/>
      </a:majorFont>
      <a:minorFont>
        <a:latin typeface="Times New Roman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2820</TotalTime>
  <Words>7</Words>
  <Application>Microsoft Office PowerPoint</Application>
  <PresentationFormat>Custom</PresentationFormat>
  <Paragraphs>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Bob Starbird</dc:creator>
  <cp:lastModifiedBy>bstarbird</cp:lastModifiedBy>
  <cp:revision>15</cp:revision>
  <dcterms:modified xsi:type="dcterms:W3CDTF">2010-05-03T14:18:33Z</dcterms:modified>
</cp:coreProperties>
</file>